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6459200" cy="7594600"/>
  <p:notesSz cx="16459200" cy="759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2" autoAdjust="0"/>
  </p:normalViewPr>
  <p:slideViewPr>
    <p:cSldViewPr>
      <p:cViewPr varScale="1">
        <p:scale>
          <a:sx n="90" d="100"/>
          <a:sy n="90" d="100"/>
        </p:scale>
        <p:origin x="96" y="2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132638" cy="3810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323388" y="0"/>
            <a:ext cx="7132637" cy="381000"/>
          </a:xfrm>
          <a:prstGeom prst="rect">
            <a:avLst/>
          </a:prstGeom>
        </p:spPr>
        <p:txBody>
          <a:bodyPr vert="horz" lIns="91440" tIns="45720" rIns="91440" bIns="45720" rtlCol="0"/>
          <a:lstStyle>
            <a:lvl1pPr algn="r">
              <a:defRPr sz="1200"/>
            </a:lvl1pPr>
          </a:lstStyle>
          <a:p>
            <a:fld id="{F7F311D0-D199-4653-A839-A3E3AE94201D}" type="datetimeFigureOut">
              <a:rPr lang="en-US" smtClean="0"/>
              <a:t>7/18/2025</a:t>
            </a:fld>
            <a:endParaRPr lang="en-US"/>
          </a:p>
        </p:txBody>
      </p:sp>
      <p:sp>
        <p:nvSpPr>
          <p:cNvPr id="4" name="Slide Image Placeholder 3"/>
          <p:cNvSpPr>
            <a:spLocks noGrp="1" noRot="1" noChangeAspect="1"/>
          </p:cNvSpPr>
          <p:nvPr>
            <p:ph type="sldImg" idx="2"/>
          </p:nvPr>
        </p:nvSpPr>
        <p:spPr>
          <a:xfrm>
            <a:off x="5451475" y="949325"/>
            <a:ext cx="5556250" cy="2563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46238" y="3654425"/>
            <a:ext cx="13166725" cy="29908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13600"/>
            <a:ext cx="7132638" cy="3810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323388" y="7213600"/>
            <a:ext cx="7132637" cy="381000"/>
          </a:xfrm>
          <a:prstGeom prst="rect">
            <a:avLst/>
          </a:prstGeom>
        </p:spPr>
        <p:txBody>
          <a:bodyPr vert="horz" lIns="91440" tIns="45720" rIns="91440" bIns="45720" rtlCol="0" anchor="b"/>
          <a:lstStyle>
            <a:lvl1pPr algn="r">
              <a:defRPr sz="1200"/>
            </a:lvl1pPr>
          </a:lstStyle>
          <a:p>
            <a:fld id="{E28AE7CE-C5E0-41F3-815C-A65AD391A9F0}" type="slidenum">
              <a:rPr lang="en-US" smtClean="0"/>
              <a:t>‹#›</a:t>
            </a:fld>
            <a:endParaRPr lang="en-US"/>
          </a:p>
        </p:txBody>
      </p:sp>
    </p:spTree>
    <p:extLst>
      <p:ext uri="{BB962C8B-B14F-4D97-AF65-F5344CB8AC3E}">
        <p14:creationId xmlns:p14="http://schemas.microsoft.com/office/powerpoint/2010/main" val="215205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AE7CE-C5E0-41F3-815C-A65AD391A9F0}" type="slidenum">
              <a:rPr lang="en-US" smtClean="0"/>
              <a:t>1</a:t>
            </a:fld>
            <a:endParaRPr lang="en-US"/>
          </a:p>
        </p:txBody>
      </p:sp>
    </p:spTree>
    <p:extLst>
      <p:ext uri="{BB962C8B-B14F-4D97-AF65-F5344CB8AC3E}">
        <p14:creationId xmlns:p14="http://schemas.microsoft.com/office/powerpoint/2010/main" val="84563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34440" y="2354326"/>
            <a:ext cx="13990320" cy="1594866"/>
          </a:xfrm>
          <a:prstGeom prst="rect">
            <a:avLst/>
          </a:prstGeom>
        </p:spPr>
        <p:txBody>
          <a:bodyPr wrap="square" lIns="0" tIns="0" rIns="0" bIns="0">
            <a:spAutoFit/>
          </a:bodyPr>
          <a:lstStyle>
            <a:lvl1pPr>
              <a:defRPr sz="275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2468880" y="4252976"/>
            <a:ext cx="11521440" cy="18986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822960" y="1746758"/>
            <a:ext cx="7159752" cy="50124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476488" y="1746758"/>
            <a:ext cx="7159752" cy="50124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2075"/>
            <a:ext cx="16459200" cy="6789420"/>
          </a:xfrm>
          <a:custGeom>
            <a:avLst/>
            <a:gdLst/>
            <a:ahLst/>
            <a:cxnLst/>
            <a:rect l="l" t="t" r="r" b="b"/>
            <a:pathLst>
              <a:path w="16459200" h="6789420">
                <a:moveTo>
                  <a:pt x="0" y="6789349"/>
                </a:moveTo>
                <a:lnTo>
                  <a:pt x="16459198" y="6789349"/>
                </a:lnTo>
                <a:lnTo>
                  <a:pt x="16459198" y="0"/>
                </a:lnTo>
                <a:lnTo>
                  <a:pt x="0" y="0"/>
                </a:lnTo>
                <a:lnTo>
                  <a:pt x="0" y="6789349"/>
                </a:lnTo>
                <a:close/>
              </a:path>
            </a:pathLst>
          </a:custGeom>
          <a:solidFill>
            <a:srgbClr val="000000"/>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5703723" y="86172"/>
            <a:ext cx="552449" cy="561974"/>
          </a:xfrm>
          <a:prstGeom prst="rect">
            <a:avLst/>
          </a:prstGeom>
        </p:spPr>
      </p:pic>
      <p:sp>
        <p:nvSpPr>
          <p:cNvPr id="18" name="bg object 18"/>
          <p:cNvSpPr/>
          <p:nvPr/>
        </p:nvSpPr>
        <p:spPr>
          <a:xfrm>
            <a:off x="12531248" y="842362"/>
            <a:ext cx="3890645" cy="6717030"/>
          </a:xfrm>
          <a:custGeom>
            <a:avLst/>
            <a:gdLst/>
            <a:ahLst/>
            <a:cxnLst/>
            <a:rect l="l" t="t" r="r" b="b"/>
            <a:pathLst>
              <a:path w="3890644" h="6717030">
                <a:moveTo>
                  <a:pt x="3890059" y="6716431"/>
                </a:moveTo>
                <a:lnTo>
                  <a:pt x="0" y="6716431"/>
                </a:lnTo>
                <a:lnTo>
                  <a:pt x="0" y="0"/>
                </a:lnTo>
                <a:lnTo>
                  <a:pt x="3890059" y="0"/>
                </a:lnTo>
                <a:lnTo>
                  <a:pt x="3890059" y="6716431"/>
                </a:lnTo>
                <a:close/>
              </a:path>
            </a:pathLst>
          </a:custGeom>
          <a:solidFill>
            <a:srgbClr val="13386A"/>
          </a:solidFill>
        </p:spPr>
        <p:txBody>
          <a:bodyPr wrap="square" lIns="0" tIns="0" rIns="0" bIns="0" rtlCol="0"/>
          <a:lstStyle/>
          <a:p>
            <a:endParaRPr/>
          </a:p>
        </p:txBody>
      </p:sp>
      <p:sp>
        <p:nvSpPr>
          <p:cNvPr id="2" name="Holder 2"/>
          <p:cNvSpPr>
            <a:spLocks noGrp="1"/>
          </p:cNvSpPr>
          <p:nvPr>
            <p:ph type="title"/>
          </p:nvPr>
        </p:nvSpPr>
        <p:spPr>
          <a:xfrm>
            <a:off x="3809508" y="66669"/>
            <a:ext cx="8745220" cy="449580"/>
          </a:xfrm>
          <a:prstGeom prst="rect">
            <a:avLst/>
          </a:prstGeom>
        </p:spPr>
        <p:txBody>
          <a:bodyPr wrap="square" lIns="0" tIns="0" rIns="0" bIns="0">
            <a:spAutoFit/>
          </a:bodyPr>
          <a:lstStyle>
            <a:lvl1pPr>
              <a:defRPr sz="275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822960" y="1746758"/>
            <a:ext cx="14813280" cy="50124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96128" y="7062978"/>
            <a:ext cx="5266944" cy="3797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22960" y="7062978"/>
            <a:ext cx="3785616" cy="3797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a:xfrm>
            <a:off x="11850624" y="7062978"/>
            <a:ext cx="3785616" cy="3797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2AEA71-180B-4E7F-B1BB-B5FD9C9170F5}"/>
              </a:ext>
            </a:extLst>
          </p:cNvPr>
          <p:cNvPicPr>
            <a:picLocks noChangeAspect="1"/>
          </p:cNvPicPr>
          <p:nvPr/>
        </p:nvPicPr>
        <p:blipFill rotWithShape="1">
          <a:blip r:embed="rId3"/>
          <a:srcRect l="4938" b="7800"/>
          <a:stretch/>
        </p:blipFill>
        <p:spPr>
          <a:xfrm>
            <a:off x="8457614" y="4246640"/>
            <a:ext cx="4055272" cy="3321494"/>
          </a:xfrm>
          <a:prstGeom prst="rect">
            <a:avLst/>
          </a:prstGeom>
        </p:spPr>
      </p:pic>
      <p:pic>
        <p:nvPicPr>
          <p:cNvPr id="24" name="Picture 23">
            <a:extLst>
              <a:ext uri="{FF2B5EF4-FFF2-40B4-BE49-F238E27FC236}">
                <a16:creationId xmlns:a16="http://schemas.microsoft.com/office/drawing/2014/main" id="{96CD828A-B2CE-416B-9F17-27839F690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033" y="4247732"/>
            <a:ext cx="4272182" cy="3346868"/>
          </a:xfrm>
          <a:prstGeom prst="rect">
            <a:avLst/>
          </a:prstGeom>
        </p:spPr>
      </p:pic>
      <p:pic>
        <p:nvPicPr>
          <p:cNvPr id="21" name="Picture 20">
            <a:extLst>
              <a:ext uri="{FF2B5EF4-FFF2-40B4-BE49-F238E27FC236}">
                <a16:creationId xmlns:a16="http://schemas.microsoft.com/office/drawing/2014/main" id="{B416372D-B2E1-45CF-B5C9-89DB9CD7B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 y="4227129"/>
            <a:ext cx="4170008" cy="3341005"/>
          </a:xfrm>
          <a:prstGeom prst="rect">
            <a:avLst/>
          </a:prstGeom>
        </p:spPr>
      </p:pic>
      <p:pic>
        <p:nvPicPr>
          <p:cNvPr id="19" name="Picture 18">
            <a:extLst>
              <a:ext uri="{FF2B5EF4-FFF2-40B4-BE49-F238E27FC236}">
                <a16:creationId xmlns:a16="http://schemas.microsoft.com/office/drawing/2014/main" id="{37CBFA3B-98D0-4637-83BA-47B0C3C91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8111" y="807299"/>
            <a:ext cx="4049897" cy="3419830"/>
          </a:xfrm>
          <a:prstGeom prst="rect">
            <a:avLst/>
          </a:prstGeom>
        </p:spPr>
      </p:pic>
      <p:pic>
        <p:nvPicPr>
          <p:cNvPr id="14" name="Picture 13">
            <a:extLst>
              <a:ext uri="{FF2B5EF4-FFF2-40B4-BE49-F238E27FC236}">
                <a16:creationId xmlns:a16="http://schemas.microsoft.com/office/drawing/2014/main" id="{F52E8B55-1AAC-43DB-8FE3-086BC7543E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2594" y="811567"/>
            <a:ext cx="4256030" cy="3446347"/>
          </a:xfrm>
          <a:prstGeom prst="rect">
            <a:avLst/>
          </a:prstGeom>
        </p:spPr>
      </p:pic>
      <p:pic>
        <p:nvPicPr>
          <p:cNvPr id="8" name="Picture 7">
            <a:extLst>
              <a:ext uri="{FF2B5EF4-FFF2-40B4-BE49-F238E27FC236}">
                <a16:creationId xmlns:a16="http://schemas.microsoft.com/office/drawing/2014/main" id="{0EBB2E4F-71DE-45F7-ADF9-A739B3AA2C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5" y="794224"/>
            <a:ext cx="4203693" cy="3446347"/>
          </a:xfrm>
          <a:prstGeom prst="rect">
            <a:avLst/>
          </a:prstGeom>
        </p:spPr>
      </p:pic>
      <p:sp>
        <p:nvSpPr>
          <p:cNvPr id="47" name="object 12">
            <a:extLst>
              <a:ext uri="{FF2B5EF4-FFF2-40B4-BE49-F238E27FC236}">
                <a16:creationId xmlns:a16="http://schemas.microsoft.com/office/drawing/2014/main" id="{49450EE5-01A8-43E0-9AA3-2F19BCA87929}"/>
              </a:ext>
            </a:extLst>
          </p:cNvPr>
          <p:cNvSpPr/>
          <p:nvPr/>
        </p:nvSpPr>
        <p:spPr>
          <a:xfrm>
            <a:off x="4203700" y="818727"/>
            <a:ext cx="901700" cy="332105"/>
          </a:xfrm>
          <a:custGeom>
            <a:avLst/>
            <a:gdLst/>
            <a:ahLst/>
            <a:cxnLst/>
            <a:rect l="l" t="t" r="r" b="b"/>
            <a:pathLst>
              <a:path w="901700" h="332104">
                <a:moveTo>
                  <a:pt x="901311" y="331516"/>
                </a:moveTo>
                <a:lnTo>
                  <a:pt x="0" y="331516"/>
                </a:lnTo>
                <a:lnTo>
                  <a:pt x="0" y="0"/>
                </a:lnTo>
                <a:lnTo>
                  <a:pt x="901311" y="0"/>
                </a:lnTo>
                <a:lnTo>
                  <a:pt x="901311" y="331516"/>
                </a:lnTo>
                <a:close/>
              </a:path>
            </a:pathLst>
          </a:custGeom>
          <a:solidFill>
            <a:srgbClr val="004AAC"/>
          </a:solidFill>
          <a:ln>
            <a:solidFill>
              <a:schemeClr val="bg1"/>
            </a:solidFill>
          </a:ln>
        </p:spPr>
        <p:txBody>
          <a:bodyPr wrap="square" lIns="0" tIns="0" rIns="0" bIns="0" rtlCol="0"/>
          <a:lstStyle/>
          <a:p>
            <a:endParaRPr/>
          </a:p>
        </p:txBody>
      </p:sp>
      <p:sp>
        <p:nvSpPr>
          <p:cNvPr id="46" name="object 12">
            <a:extLst>
              <a:ext uri="{FF2B5EF4-FFF2-40B4-BE49-F238E27FC236}">
                <a16:creationId xmlns:a16="http://schemas.microsoft.com/office/drawing/2014/main" id="{5F608B78-E002-4755-9E54-CD2D69262599}"/>
              </a:ext>
            </a:extLst>
          </p:cNvPr>
          <p:cNvSpPr/>
          <p:nvPr/>
        </p:nvSpPr>
        <p:spPr>
          <a:xfrm>
            <a:off x="-6726" y="795211"/>
            <a:ext cx="901700" cy="332105"/>
          </a:xfrm>
          <a:custGeom>
            <a:avLst/>
            <a:gdLst/>
            <a:ahLst/>
            <a:cxnLst/>
            <a:rect l="l" t="t" r="r" b="b"/>
            <a:pathLst>
              <a:path w="901700" h="332104">
                <a:moveTo>
                  <a:pt x="901311" y="331516"/>
                </a:moveTo>
                <a:lnTo>
                  <a:pt x="0" y="331516"/>
                </a:lnTo>
                <a:lnTo>
                  <a:pt x="0" y="0"/>
                </a:lnTo>
                <a:lnTo>
                  <a:pt x="901311" y="0"/>
                </a:lnTo>
                <a:lnTo>
                  <a:pt x="901311" y="331516"/>
                </a:lnTo>
                <a:close/>
              </a:path>
            </a:pathLst>
          </a:custGeom>
          <a:solidFill>
            <a:srgbClr val="004AAC"/>
          </a:solidFill>
          <a:ln>
            <a:solidFill>
              <a:schemeClr val="bg1"/>
            </a:solidFill>
          </a:ln>
        </p:spPr>
        <p:txBody>
          <a:bodyPr wrap="square" lIns="0" tIns="0" rIns="0" bIns="0" rtlCol="0"/>
          <a:lstStyle/>
          <a:p>
            <a:endParaRPr dirty="0"/>
          </a:p>
        </p:txBody>
      </p:sp>
      <p:sp>
        <p:nvSpPr>
          <p:cNvPr id="45" name="object 12">
            <a:extLst>
              <a:ext uri="{FF2B5EF4-FFF2-40B4-BE49-F238E27FC236}">
                <a16:creationId xmlns:a16="http://schemas.microsoft.com/office/drawing/2014/main" id="{EF8F03CC-2631-4557-89F3-49CF3DFEB7F7}"/>
              </a:ext>
            </a:extLst>
          </p:cNvPr>
          <p:cNvSpPr/>
          <p:nvPr/>
        </p:nvSpPr>
        <p:spPr>
          <a:xfrm>
            <a:off x="4178195" y="4248835"/>
            <a:ext cx="901700" cy="332105"/>
          </a:xfrm>
          <a:custGeom>
            <a:avLst/>
            <a:gdLst/>
            <a:ahLst/>
            <a:cxnLst/>
            <a:rect l="l" t="t" r="r" b="b"/>
            <a:pathLst>
              <a:path w="901700" h="332104">
                <a:moveTo>
                  <a:pt x="901311" y="331516"/>
                </a:moveTo>
                <a:lnTo>
                  <a:pt x="0" y="331516"/>
                </a:lnTo>
                <a:lnTo>
                  <a:pt x="0" y="0"/>
                </a:lnTo>
                <a:lnTo>
                  <a:pt x="901311" y="0"/>
                </a:lnTo>
                <a:lnTo>
                  <a:pt x="901311" y="331516"/>
                </a:lnTo>
                <a:close/>
              </a:path>
            </a:pathLst>
          </a:custGeom>
          <a:solidFill>
            <a:srgbClr val="004AAC"/>
          </a:solidFill>
          <a:ln>
            <a:solidFill>
              <a:schemeClr val="bg1"/>
            </a:solidFill>
          </a:ln>
        </p:spPr>
        <p:txBody>
          <a:bodyPr wrap="square" lIns="0" tIns="0" rIns="0" bIns="0" rtlCol="0"/>
          <a:lstStyle/>
          <a:p>
            <a:endParaRPr dirty="0"/>
          </a:p>
        </p:txBody>
      </p:sp>
      <p:sp>
        <p:nvSpPr>
          <p:cNvPr id="2" name="object 2"/>
          <p:cNvSpPr txBox="1"/>
          <p:nvPr/>
        </p:nvSpPr>
        <p:spPr>
          <a:xfrm>
            <a:off x="12560900" y="1838075"/>
            <a:ext cx="3820160" cy="1678023"/>
          </a:xfrm>
          <a:prstGeom prst="rect">
            <a:avLst/>
          </a:prstGeom>
        </p:spPr>
        <p:txBody>
          <a:bodyPr vert="horz" wrap="square" lIns="0" tIns="64135" rIns="0" bIns="0" rtlCol="0">
            <a:spAutoFit/>
          </a:bodyPr>
          <a:lstStyle/>
          <a:p>
            <a:pPr marL="12700">
              <a:lnSpc>
                <a:spcPct val="100000"/>
              </a:lnSpc>
              <a:spcBef>
                <a:spcPts val="505"/>
              </a:spcBef>
            </a:pPr>
            <a:r>
              <a:rPr sz="1600" b="1" u="heavy" spc="-10" dirty="0">
                <a:solidFill>
                  <a:srgbClr val="F7FAFF"/>
                </a:solidFill>
                <a:uFill>
                  <a:solidFill>
                    <a:srgbClr val="F7FAFF"/>
                  </a:solidFill>
                </a:uFill>
                <a:latin typeface="Times New Roman"/>
                <a:cs typeface="Times New Roman"/>
              </a:rPr>
              <a:t>Pun</a:t>
            </a:r>
            <a:r>
              <a:rPr sz="1600" b="1" spc="-10" dirty="0">
                <a:solidFill>
                  <a:srgbClr val="F7FAFF"/>
                </a:solidFill>
                <a:latin typeface="Times New Roman"/>
                <a:cs typeface="Times New Roman"/>
              </a:rPr>
              <a:t>j</a:t>
            </a:r>
            <a:r>
              <a:rPr sz="1600" b="1" u="heavy" spc="-10" dirty="0">
                <a:solidFill>
                  <a:srgbClr val="F7FAFF"/>
                </a:solidFill>
                <a:uFill>
                  <a:solidFill>
                    <a:srgbClr val="F7FAFF"/>
                  </a:solidFill>
                </a:uFill>
                <a:latin typeface="Times New Roman"/>
                <a:cs typeface="Times New Roman"/>
              </a:rPr>
              <a:t>ab:</a:t>
            </a:r>
            <a:endParaRPr sz="1600" dirty="0">
              <a:latin typeface="Times New Roman"/>
              <a:cs typeface="Times New Roman"/>
            </a:endParaRPr>
          </a:p>
          <a:p>
            <a:pPr marL="12700" marR="5080" algn="just">
              <a:spcBef>
                <a:spcPts val="90"/>
              </a:spcBef>
            </a:pPr>
            <a:r>
              <a:rPr lang="en-US" sz="1100" spc="60" dirty="0">
                <a:solidFill>
                  <a:srgbClr val="F7FAFF"/>
                </a:solidFill>
                <a:latin typeface="Times New Roman"/>
                <a:cs typeface="Times New Roman"/>
              </a:rPr>
              <a:t>Moderate to heavy rainfall is expected in upper and northeastern parts of the province including Islamabad, Rawalpindi, Murree, Galliyat, Attock, Chakwal, Jhelum, Mianwali, Hafizabad, Sargodha, Faisalabad, Sialkot, Narowal, Okara, Lahore, Gujranwala, Gujrat, Multan, Bahawalpur, Bahawalnagar, Rahim yar Khan, Dera Ghazi Kahn,  and surrounding areas from 21</a:t>
            </a:r>
            <a:r>
              <a:rPr lang="en-US" sz="1100" spc="60" baseline="30000" dirty="0">
                <a:solidFill>
                  <a:srgbClr val="F7FAFF"/>
                </a:solidFill>
                <a:latin typeface="Times New Roman"/>
                <a:cs typeface="Times New Roman"/>
              </a:rPr>
              <a:t>st</a:t>
            </a:r>
            <a:r>
              <a:rPr lang="en-US" sz="1100" spc="60" dirty="0">
                <a:solidFill>
                  <a:srgbClr val="F7FAFF"/>
                </a:solidFill>
                <a:latin typeface="Times New Roman"/>
                <a:cs typeface="Times New Roman"/>
              </a:rPr>
              <a:t> of July to 24</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2025 with occasional gaps.</a:t>
            </a:r>
            <a:endParaRPr sz="1100" dirty="0">
              <a:latin typeface="Times New Roman"/>
              <a:cs typeface="Times New Roman"/>
            </a:endParaRPr>
          </a:p>
        </p:txBody>
      </p:sp>
      <p:sp>
        <p:nvSpPr>
          <p:cNvPr id="3" name="object 3"/>
          <p:cNvSpPr txBox="1"/>
          <p:nvPr/>
        </p:nvSpPr>
        <p:spPr>
          <a:xfrm>
            <a:off x="12540002" y="3450557"/>
            <a:ext cx="3820160" cy="857286"/>
          </a:xfrm>
          <a:prstGeom prst="rect">
            <a:avLst/>
          </a:prstGeom>
        </p:spPr>
        <p:txBody>
          <a:bodyPr vert="horz" wrap="square" lIns="0" tIns="64135" rIns="0" bIns="0" rtlCol="0">
            <a:spAutoFit/>
          </a:bodyPr>
          <a:lstStyle/>
          <a:p>
            <a:pPr marL="12700" algn="just">
              <a:lnSpc>
                <a:spcPct val="100000"/>
              </a:lnSpc>
              <a:spcBef>
                <a:spcPts val="505"/>
              </a:spcBef>
            </a:pPr>
            <a:r>
              <a:rPr sz="1600" b="1" u="heavy" spc="-10" dirty="0">
                <a:solidFill>
                  <a:srgbClr val="F7FAFF"/>
                </a:solidFill>
                <a:uFill>
                  <a:solidFill>
                    <a:srgbClr val="F7FAFF"/>
                  </a:solidFill>
                </a:uFill>
                <a:latin typeface="Times New Roman"/>
                <a:cs typeface="Times New Roman"/>
              </a:rPr>
              <a:t>Balochistan:</a:t>
            </a:r>
            <a:endParaRPr sz="1600" dirty="0">
              <a:latin typeface="Times New Roman"/>
              <a:cs typeface="Times New Roman"/>
            </a:endParaRPr>
          </a:p>
          <a:p>
            <a:pPr marL="12700" algn="just">
              <a:lnSpc>
                <a:spcPct val="100000"/>
              </a:lnSpc>
              <a:spcBef>
                <a:spcPts val="330"/>
              </a:spcBef>
            </a:pPr>
            <a:r>
              <a:rPr lang="en-US" sz="1100" spc="60" dirty="0">
                <a:solidFill>
                  <a:srgbClr val="F7FAFF"/>
                </a:solidFill>
                <a:latin typeface="Times New Roman"/>
                <a:cs typeface="Times New Roman"/>
              </a:rPr>
              <a:t>Isolated rainfall is expected Ziarat, Kalat, Musakhel, Khuzdar, Awaran, Barkhan Sibbi, Jaffarabad, Dera Bugti, and surrounding areas from 20</a:t>
            </a:r>
            <a:r>
              <a:rPr lang="en-US" sz="1100" spc="60" baseline="30000" dirty="0">
                <a:solidFill>
                  <a:srgbClr val="F7FAFF"/>
                </a:solidFill>
                <a:latin typeface="Times New Roman"/>
                <a:cs typeface="Times New Roman"/>
              </a:rPr>
              <a:t>th </a:t>
            </a:r>
            <a:r>
              <a:rPr lang="en-US" sz="1100" spc="60" dirty="0">
                <a:solidFill>
                  <a:srgbClr val="F7FAFF"/>
                </a:solidFill>
                <a:latin typeface="Times New Roman"/>
                <a:cs typeface="Times New Roman"/>
              </a:rPr>
              <a:t>of July to 24</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2025</a:t>
            </a:r>
          </a:p>
        </p:txBody>
      </p:sp>
      <p:sp>
        <p:nvSpPr>
          <p:cNvPr id="4" name="object 4"/>
          <p:cNvSpPr txBox="1"/>
          <p:nvPr/>
        </p:nvSpPr>
        <p:spPr>
          <a:xfrm>
            <a:off x="12528008" y="5224336"/>
            <a:ext cx="3820160" cy="1476238"/>
          </a:xfrm>
          <a:prstGeom prst="rect">
            <a:avLst/>
          </a:prstGeom>
        </p:spPr>
        <p:txBody>
          <a:bodyPr vert="horz" wrap="square" lIns="0" tIns="64135" rIns="0" bIns="0" rtlCol="0">
            <a:spAutoFit/>
          </a:bodyPr>
          <a:lstStyle/>
          <a:p>
            <a:pPr marL="12700">
              <a:lnSpc>
                <a:spcPct val="100000"/>
              </a:lnSpc>
              <a:spcBef>
                <a:spcPts val="505"/>
              </a:spcBef>
            </a:pPr>
            <a:r>
              <a:rPr sz="1600" b="1" u="heavy" spc="-25" dirty="0">
                <a:solidFill>
                  <a:srgbClr val="F7FAFF"/>
                </a:solidFill>
                <a:uFill>
                  <a:solidFill>
                    <a:srgbClr val="F7FAFF"/>
                  </a:solidFill>
                </a:uFill>
                <a:latin typeface="Times New Roman"/>
                <a:cs typeface="Times New Roman"/>
              </a:rPr>
              <a:t>KP:</a:t>
            </a:r>
            <a:endParaRPr sz="1600" dirty="0">
              <a:latin typeface="Times New Roman"/>
              <a:cs typeface="Times New Roman"/>
            </a:endParaRPr>
          </a:p>
          <a:p>
            <a:pPr marL="12700" marR="5080" algn="just">
              <a:lnSpc>
                <a:spcPct val="115399"/>
              </a:lnSpc>
              <a:spcBef>
                <a:spcPts val="90"/>
              </a:spcBef>
            </a:pPr>
            <a:r>
              <a:rPr lang="en-US" sz="1100" spc="60" dirty="0">
                <a:solidFill>
                  <a:srgbClr val="F7FAFF"/>
                </a:solidFill>
                <a:latin typeface="Times New Roman"/>
                <a:cs typeface="Times New Roman"/>
              </a:rPr>
              <a:t>Moderate to heavy rainfall is expected in Chitral, Dir, Haripur, Karak, Kohat, Kohistan, Khyber, Kurram, Mansehra, Mohmand, Nowshera, Malakand, Charsadda, Abbottabad, Bannu, Buner, Hazara, Peshawar, Swabi, Swat, Waziristan, and surrounding areas from 19</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to 24</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2025</a:t>
            </a:r>
            <a:endParaRPr sz="1600" dirty="0">
              <a:latin typeface="Times New Roman"/>
              <a:cs typeface="Times New Roman"/>
            </a:endParaRPr>
          </a:p>
        </p:txBody>
      </p:sp>
      <p:sp>
        <p:nvSpPr>
          <p:cNvPr id="9" name="object 9"/>
          <p:cNvSpPr txBox="1"/>
          <p:nvPr/>
        </p:nvSpPr>
        <p:spPr>
          <a:xfrm>
            <a:off x="4284366" y="887708"/>
            <a:ext cx="736600" cy="212879"/>
          </a:xfrm>
          <a:prstGeom prst="rect">
            <a:avLst/>
          </a:prstGeom>
        </p:spPr>
        <p:txBody>
          <a:bodyPr vert="horz" wrap="square" lIns="0" tIns="12700" rIns="0" bIns="0" rtlCol="0">
            <a:spAutoFit/>
          </a:bodyPr>
          <a:lstStyle/>
          <a:p>
            <a:pPr marL="12700">
              <a:lnSpc>
                <a:spcPct val="100000"/>
              </a:lnSpc>
              <a:spcBef>
                <a:spcPts val="100"/>
              </a:spcBef>
            </a:pPr>
            <a:r>
              <a:rPr lang="en-US" sz="1300" b="1" dirty="0">
                <a:solidFill>
                  <a:srgbClr val="FFFFFF"/>
                </a:solidFill>
                <a:latin typeface="Lucida Sans Unicode"/>
                <a:cs typeface="Lucida Sans Unicode"/>
              </a:rPr>
              <a:t>20</a:t>
            </a:r>
            <a:r>
              <a:rPr lang="en-US" sz="1300" b="1" baseline="30000" dirty="0">
                <a:solidFill>
                  <a:srgbClr val="FFFFFF"/>
                </a:solidFill>
                <a:latin typeface="Lucida Sans Unicode"/>
                <a:cs typeface="Lucida Sans Unicode"/>
              </a:rPr>
              <a:t>th</a:t>
            </a:r>
            <a:r>
              <a:rPr lang="en-US" sz="1300" b="1" dirty="0">
                <a:solidFill>
                  <a:srgbClr val="FFFFFF"/>
                </a:solidFill>
                <a:latin typeface="Lucida Sans Unicode"/>
                <a:cs typeface="Lucida Sans Unicode"/>
              </a:rPr>
              <a:t> </a:t>
            </a:r>
            <a:r>
              <a:rPr lang="en-US" sz="1300" b="1" baseline="30000" dirty="0">
                <a:solidFill>
                  <a:srgbClr val="FFFFFF"/>
                </a:solidFill>
                <a:latin typeface="Lucida Sans Unicode"/>
                <a:cs typeface="Lucida Sans Unicode"/>
              </a:rPr>
              <a:t> </a:t>
            </a:r>
            <a:r>
              <a:rPr lang="en-US" sz="1300" b="1" dirty="0">
                <a:solidFill>
                  <a:srgbClr val="FFFFFF"/>
                </a:solidFill>
                <a:latin typeface="Lucida Sans Unicode"/>
                <a:cs typeface="Lucida Sans Unicode"/>
              </a:rPr>
              <a:t>July</a:t>
            </a:r>
            <a:endParaRPr sz="1300" b="1" dirty="0">
              <a:latin typeface="Lucida Sans Unicode"/>
              <a:cs typeface="Lucida Sans Unicode"/>
            </a:endParaRPr>
          </a:p>
        </p:txBody>
      </p:sp>
      <p:sp>
        <p:nvSpPr>
          <p:cNvPr id="12" name="object 12"/>
          <p:cNvSpPr/>
          <p:nvPr/>
        </p:nvSpPr>
        <p:spPr>
          <a:xfrm>
            <a:off x="-1378" y="4252515"/>
            <a:ext cx="901700" cy="332105"/>
          </a:xfrm>
          <a:custGeom>
            <a:avLst/>
            <a:gdLst/>
            <a:ahLst/>
            <a:cxnLst/>
            <a:rect l="l" t="t" r="r" b="b"/>
            <a:pathLst>
              <a:path w="901700" h="332104">
                <a:moveTo>
                  <a:pt x="901311" y="331516"/>
                </a:moveTo>
                <a:lnTo>
                  <a:pt x="0" y="331516"/>
                </a:lnTo>
                <a:lnTo>
                  <a:pt x="0" y="0"/>
                </a:lnTo>
                <a:lnTo>
                  <a:pt x="901311" y="0"/>
                </a:lnTo>
                <a:lnTo>
                  <a:pt x="901311" y="331516"/>
                </a:lnTo>
                <a:close/>
              </a:path>
            </a:pathLst>
          </a:custGeom>
          <a:solidFill>
            <a:srgbClr val="004AAC"/>
          </a:solidFill>
          <a:ln>
            <a:solidFill>
              <a:schemeClr val="bg1"/>
            </a:solidFill>
          </a:ln>
        </p:spPr>
        <p:txBody>
          <a:bodyPr wrap="square" lIns="0" tIns="0" rIns="0" bIns="0" rtlCol="0"/>
          <a:lstStyle/>
          <a:p>
            <a:endParaRPr/>
          </a:p>
        </p:txBody>
      </p:sp>
      <p:sp>
        <p:nvSpPr>
          <p:cNvPr id="13" name="object 13"/>
          <p:cNvSpPr txBox="1"/>
          <p:nvPr/>
        </p:nvSpPr>
        <p:spPr>
          <a:xfrm>
            <a:off x="77303" y="4314401"/>
            <a:ext cx="698502" cy="212879"/>
          </a:xfrm>
          <a:prstGeom prst="rect">
            <a:avLst/>
          </a:prstGeom>
        </p:spPr>
        <p:txBody>
          <a:bodyPr vert="horz" wrap="square" lIns="0" tIns="12700" rIns="0" bIns="0" rtlCol="0">
            <a:spAutoFit/>
          </a:bodyPr>
          <a:lstStyle/>
          <a:p>
            <a:pPr marL="12700">
              <a:lnSpc>
                <a:spcPct val="100000"/>
              </a:lnSpc>
              <a:spcBef>
                <a:spcPts val="100"/>
              </a:spcBef>
            </a:pPr>
            <a:r>
              <a:rPr lang="en-US" sz="1300" b="1" spc="-45" dirty="0">
                <a:solidFill>
                  <a:srgbClr val="FFFFFF"/>
                </a:solidFill>
                <a:latin typeface="Lucida Sans Unicode"/>
                <a:cs typeface="Lucida Sans Unicode"/>
              </a:rPr>
              <a:t>22</a:t>
            </a:r>
            <a:r>
              <a:rPr lang="en-US" sz="1300" b="1" spc="-45" baseline="30000" dirty="0">
                <a:solidFill>
                  <a:srgbClr val="FFFFFF"/>
                </a:solidFill>
                <a:latin typeface="Lucida Sans Unicode"/>
                <a:cs typeface="Lucida Sans Unicode"/>
              </a:rPr>
              <a:t>th</a:t>
            </a:r>
            <a:r>
              <a:rPr lang="en-US" sz="1300" b="1" spc="-45" dirty="0">
                <a:solidFill>
                  <a:srgbClr val="FFFFFF"/>
                </a:solidFill>
                <a:latin typeface="Lucida Sans Unicode"/>
                <a:cs typeface="Lucida Sans Unicode"/>
              </a:rPr>
              <a:t> </a:t>
            </a:r>
            <a:r>
              <a:rPr lang="en-US" sz="1300" b="1" spc="-45" baseline="30000" dirty="0">
                <a:solidFill>
                  <a:srgbClr val="FFFFFF"/>
                </a:solidFill>
                <a:latin typeface="Lucida Sans Unicode"/>
                <a:cs typeface="Lucida Sans Unicode"/>
              </a:rPr>
              <a:t> </a:t>
            </a:r>
            <a:r>
              <a:rPr lang="en-US" sz="1300" b="1" dirty="0">
                <a:solidFill>
                  <a:srgbClr val="FFFFFF"/>
                </a:solidFill>
                <a:latin typeface="Lucida Sans Unicode"/>
                <a:cs typeface="Lucida Sans Unicode"/>
              </a:rPr>
              <a:t>July</a:t>
            </a:r>
            <a:endParaRPr sz="1300" b="1" dirty="0">
              <a:latin typeface="Lucida Sans Unicode"/>
              <a:cs typeface="Lucida Sans Unicode"/>
            </a:endParaRPr>
          </a:p>
        </p:txBody>
      </p:sp>
      <p:sp>
        <p:nvSpPr>
          <p:cNvPr id="15" name="object 15"/>
          <p:cNvSpPr/>
          <p:nvPr/>
        </p:nvSpPr>
        <p:spPr>
          <a:xfrm>
            <a:off x="0" y="-12767"/>
            <a:ext cx="16474966" cy="798359"/>
          </a:xfrm>
          <a:custGeom>
            <a:avLst/>
            <a:gdLst/>
            <a:ahLst/>
            <a:cxnLst/>
            <a:rect l="l" t="t" r="r" b="b"/>
            <a:pathLst>
              <a:path w="16456025" h="802640">
                <a:moveTo>
                  <a:pt x="0" y="0"/>
                </a:moveTo>
                <a:lnTo>
                  <a:pt x="16455946" y="0"/>
                </a:lnTo>
                <a:lnTo>
                  <a:pt x="16455946" y="802075"/>
                </a:lnTo>
                <a:lnTo>
                  <a:pt x="0" y="802075"/>
                </a:lnTo>
                <a:lnTo>
                  <a:pt x="0" y="0"/>
                </a:lnTo>
                <a:close/>
              </a:path>
            </a:pathLst>
          </a:custGeom>
          <a:solidFill>
            <a:srgbClr val="13386A"/>
          </a:solidFill>
          <a:ln>
            <a:solidFill>
              <a:schemeClr val="bg1"/>
            </a:solidFill>
          </a:ln>
        </p:spPr>
        <p:txBody>
          <a:bodyPr wrap="square" lIns="0" tIns="0" rIns="0" bIns="0" rtlCol="0"/>
          <a:lstStyle/>
          <a:p>
            <a:endParaRPr dirty="0"/>
          </a:p>
        </p:txBody>
      </p:sp>
      <p:pic>
        <p:nvPicPr>
          <p:cNvPr id="16" name="object 16"/>
          <p:cNvPicPr/>
          <p:nvPr/>
        </p:nvPicPr>
        <p:blipFill>
          <a:blip r:embed="rId9" cstate="print"/>
          <a:stretch>
            <a:fillRect/>
          </a:stretch>
        </p:blipFill>
        <p:spPr>
          <a:xfrm>
            <a:off x="3887" y="26466"/>
            <a:ext cx="743804" cy="729512"/>
          </a:xfrm>
          <a:prstGeom prst="rect">
            <a:avLst/>
          </a:prstGeom>
        </p:spPr>
      </p:pic>
      <p:sp>
        <p:nvSpPr>
          <p:cNvPr id="18" name="object 18"/>
          <p:cNvSpPr/>
          <p:nvPr/>
        </p:nvSpPr>
        <p:spPr>
          <a:xfrm>
            <a:off x="8458624" y="812210"/>
            <a:ext cx="816914" cy="330335"/>
          </a:xfrm>
          <a:custGeom>
            <a:avLst/>
            <a:gdLst/>
            <a:ahLst/>
            <a:cxnLst/>
            <a:rect l="l" t="t" r="r" b="b"/>
            <a:pathLst>
              <a:path w="815975" h="332105">
                <a:moveTo>
                  <a:pt x="815842" y="331516"/>
                </a:moveTo>
                <a:lnTo>
                  <a:pt x="0" y="331516"/>
                </a:lnTo>
                <a:lnTo>
                  <a:pt x="0" y="0"/>
                </a:lnTo>
                <a:lnTo>
                  <a:pt x="815842" y="0"/>
                </a:lnTo>
                <a:lnTo>
                  <a:pt x="815842" y="331516"/>
                </a:lnTo>
                <a:close/>
              </a:path>
            </a:pathLst>
          </a:custGeom>
          <a:solidFill>
            <a:srgbClr val="004AAC"/>
          </a:solidFill>
          <a:ln>
            <a:solidFill>
              <a:schemeClr val="bg1"/>
            </a:solidFill>
          </a:ln>
        </p:spPr>
        <p:txBody>
          <a:bodyPr wrap="square" lIns="0" tIns="0" rIns="0" bIns="0" rtlCol="0"/>
          <a:lstStyle/>
          <a:p>
            <a:endParaRPr/>
          </a:p>
        </p:txBody>
      </p:sp>
      <p:sp>
        <p:nvSpPr>
          <p:cNvPr id="23" name="object 23"/>
          <p:cNvSpPr txBox="1"/>
          <p:nvPr/>
        </p:nvSpPr>
        <p:spPr>
          <a:xfrm>
            <a:off x="4236817" y="4334243"/>
            <a:ext cx="687070" cy="212879"/>
          </a:xfrm>
          <a:prstGeom prst="rect">
            <a:avLst/>
          </a:prstGeom>
        </p:spPr>
        <p:txBody>
          <a:bodyPr vert="horz" wrap="square" lIns="0" tIns="12700" rIns="0" bIns="0" rtlCol="0">
            <a:spAutoFit/>
          </a:bodyPr>
          <a:lstStyle/>
          <a:p>
            <a:pPr marL="12700">
              <a:lnSpc>
                <a:spcPct val="100000"/>
              </a:lnSpc>
              <a:spcBef>
                <a:spcPts val="100"/>
              </a:spcBef>
            </a:pPr>
            <a:r>
              <a:rPr lang="en-US" sz="1300" b="1" spc="-45" dirty="0">
                <a:solidFill>
                  <a:srgbClr val="FFFFFF"/>
                </a:solidFill>
                <a:latin typeface="Lucida Sans Unicode"/>
                <a:cs typeface="Lucida Sans Unicode"/>
              </a:rPr>
              <a:t>23</a:t>
            </a:r>
            <a:r>
              <a:rPr lang="en-US" sz="1300" b="1" spc="-45" baseline="30000" dirty="0">
                <a:solidFill>
                  <a:srgbClr val="FFFFFF"/>
                </a:solidFill>
                <a:latin typeface="Lucida Sans Unicode"/>
                <a:cs typeface="Lucida Sans Unicode"/>
              </a:rPr>
              <a:t>rd</a:t>
            </a:r>
            <a:r>
              <a:rPr lang="en-US" sz="1300" b="1" spc="-45" dirty="0">
                <a:solidFill>
                  <a:srgbClr val="FFFFFF"/>
                </a:solidFill>
                <a:latin typeface="Lucida Sans Unicode"/>
                <a:cs typeface="Lucida Sans Unicode"/>
              </a:rPr>
              <a:t> July</a:t>
            </a:r>
            <a:endParaRPr sz="1300" b="1" dirty="0">
              <a:latin typeface="Lucida Sans Unicode"/>
              <a:cs typeface="Lucida Sans Unicode"/>
            </a:endParaRPr>
          </a:p>
        </p:txBody>
      </p:sp>
      <p:sp>
        <p:nvSpPr>
          <p:cNvPr id="28" name="object 28"/>
          <p:cNvSpPr/>
          <p:nvPr/>
        </p:nvSpPr>
        <p:spPr>
          <a:xfrm>
            <a:off x="8458624" y="4254500"/>
            <a:ext cx="958277" cy="332105"/>
          </a:xfrm>
          <a:custGeom>
            <a:avLst/>
            <a:gdLst/>
            <a:ahLst/>
            <a:cxnLst/>
            <a:rect l="l" t="t" r="r" b="b"/>
            <a:pathLst>
              <a:path w="815975" h="332104">
                <a:moveTo>
                  <a:pt x="815842" y="331516"/>
                </a:moveTo>
                <a:lnTo>
                  <a:pt x="0" y="331516"/>
                </a:lnTo>
                <a:lnTo>
                  <a:pt x="0" y="0"/>
                </a:lnTo>
                <a:lnTo>
                  <a:pt x="815842" y="0"/>
                </a:lnTo>
                <a:lnTo>
                  <a:pt x="815842" y="331516"/>
                </a:lnTo>
                <a:close/>
              </a:path>
            </a:pathLst>
          </a:custGeom>
          <a:solidFill>
            <a:srgbClr val="004AAC"/>
          </a:solidFill>
          <a:ln>
            <a:solidFill>
              <a:schemeClr val="bg1"/>
            </a:solidFill>
          </a:ln>
        </p:spPr>
        <p:txBody>
          <a:bodyPr wrap="square" lIns="0" tIns="0" rIns="0" bIns="0" rtlCol="0"/>
          <a:lstStyle/>
          <a:p>
            <a:endParaRPr/>
          </a:p>
        </p:txBody>
      </p:sp>
      <p:sp>
        <p:nvSpPr>
          <p:cNvPr id="29" name="object 29"/>
          <p:cNvSpPr txBox="1"/>
          <p:nvPr/>
        </p:nvSpPr>
        <p:spPr>
          <a:xfrm>
            <a:off x="8518178" y="4330700"/>
            <a:ext cx="711721" cy="212879"/>
          </a:xfrm>
          <a:prstGeom prst="rect">
            <a:avLst/>
          </a:prstGeom>
        </p:spPr>
        <p:txBody>
          <a:bodyPr vert="horz" wrap="square" lIns="0" tIns="12700" rIns="0" bIns="0" rtlCol="0">
            <a:spAutoFit/>
          </a:bodyPr>
          <a:lstStyle/>
          <a:p>
            <a:pPr marL="12700">
              <a:lnSpc>
                <a:spcPct val="100000"/>
              </a:lnSpc>
              <a:spcBef>
                <a:spcPts val="100"/>
              </a:spcBef>
            </a:pPr>
            <a:r>
              <a:rPr lang="en-US" sz="1300" b="1" spc="-30" dirty="0">
                <a:solidFill>
                  <a:srgbClr val="FFFFFF"/>
                </a:solidFill>
                <a:latin typeface="Lucida Sans Unicode"/>
                <a:cs typeface="Lucida Sans Unicode"/>
              </a:rPr>
              <a:t>24</a:t>
            </a:r>
            <a:r>
              <a:rPr lang="en-US" sz="1300" b="1" spc="-30" baseline="30000" dirty="0">
                <a:solidFill>
                  <a:srgbClr val="FFFFFF"/>
                </a:solidFill>
                <a:latin typeface="Lucida Sans Unicode"/>
                <a:cs typeface="Lucida Sans Unicode"/>
              </a:rPr>
              <a:t>th</a:t>
            </a:r>
            <a:r>
              <a:rPr lang="en-US" sz="1300" b="1" spc="-30" dirty="0">
                <a:solidFill>
                  <a:srgbClr val="FFFFFF"/>
                </a:solidFill>
                <a:latin typeface="Lucida Sans Unicode"/>
                <a:cs typeface="Lucida Sans Unicode"/>
              </a:rPr>
              <a:t> July</a:t>
            </a:r>
            <a:endParaRPr sz="1300" b="1" dirty="0">
              <a:latin typeface="Lucida Sans Unicode"/>
              <a:cs typeface="Lucida Sans Unicode"/>
            </a:endParaRPr>
          </a:p>
        </p:txBody>
      </p:sp>
      <p:sp>
        <p:nvSpPr>
          <p:cNvPr id="37" name="object 37"/>
          <p:cNvSpPr txBox="1">
            <a:spLocks noGrp="1"/>
          </p:cNvSpPr>
          <p:nvPr>
            <p:ph type="title"/>
          </p:nvPr>
        </p:nvSpPr>
        <p:spPr>
          <a:xfrm>
            <a:off x="4587567" y="42526"/>
            <a:ext cx="9052233" cy="439864"/>
          </a:xfrm>
          <a:prstGeom prst="rect">
            <a:avLst/>
          </a:prstGeom>
        </p:spPr>
        <p:txBody>
          <a:bodyPr vert="horz" wrap="square" lIns="0" tIns="16510" rIns="0" bIns="0" rtlCol="0">
            <a:spAutoFit/>
          </a:bodyPr>
          <a:lstStyle/>
          <a:p>
            <a:pPr marL="12700">
              <a:lnSpc>
                <a:spcPct val="100000"/>
              </a:lnSpc>
              <a:spcBef>
                <a:spcPts val="130"/>
              </a:spcBef>
            </a:pPr>
            <a:r>
              <a:rPr lang="en-US" spc="-110" dirty="0"/>
              <a:t>Weather</a:t>
            </a:r>
            <a:r>
              <a:rPr spc="-240" dirty="0"/>
              <a:t> </a:t>
            </a:r>
            <a:r>
              <a:rPr lang="en-US" spc="-240" dirty="0"/>
              <a:t>Advisory</a:t>
            </a:r>
            <a:r>
              <a:rPr spc="-240" dirty="0"/>
              <a:t> </a:t>
            </a:r>
            <a:r>
              <a:rPr spc="-130" dirty="0"/>
              <a:t>(</a:t>
            </a:r>
            <a:r>
              <a:rPr lang="en-US" spc="-130" dirty="0"/>
              <a:t>19</a:t>
            </a:r>
            <a:r>
              <a:rPr lang="en-US" spc="-130" baseline="30000" dirty="0"/>
              <a:t>th</a:t>
            </a:r>
            <a:r>
              <a:rPr lang="en-US" spc="-130" dirty="0"/>
              <a:t> </a:t>
            </a:r>
            <a:r>
              <a:rPr lang="en-US" spc="-175" dirty="0"/>
              <a:t>to 24</a:t>
            </a:r>
            <a:r>
              <a:rPr lang="en-US" spc="-175" baseline="30000" dirty="0"/>
              <a:t>th</a:t>
            </a:r>
            <a:r>
              <a:rPr lang="en-US" spc="-175" dirty="0"/>
              <a:t> July</a:t>
            </a:r>
            <a:r>
              <a:rPr lang="en-US" spc="-240" dirty="0"/>
              <a:t>, </a:t>
            </a:r>
            <a:r>
              <a:rPr spc="-35" dirty="0"/>
              <a:t>202</a:t>
            </a:r>
            <a:r>
              <a:rPr lang="en-US" spc="-35" dirty="0"/>
              <a:t>5</a:t>
            </a:r>
            <a:r>
              <a:rPr spc="-35" dirty="0"/>
              <a:t>)</a:t>
            </a:r>
          </a:p>
        </p:txBody>
      </p:sp>
      <p:sp>
        <p:nvSpPr>
          <p:cNvPr id="38" name="object 38"/>
          <p:cNvSpPr txBox="1"/>
          <p:nvPr/>
        </p:nvSpPr>
        <p:spPr>
          <a:xfrm>
            <a:off x="4086225" y="511588"/>
            <a:ext cx="7953375"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FFFFFF"/>
                </a:solidFill>
                <a:latin typeface="Lucida Sans Unicode"/>
                <a:cs typeface="Lucida Sans Unicode"/>
              </a:rPr>
              <a:t>National</a:t>
            </a:r>
            <a:r>
              <a:rPr sz="1550" spc="25" dirty="0">
                <a:solidFill>
                  <a:srgbClr val="FFFFFF"/>
                </a:solidFill>
                <a:latin typeface="Lucida Sans Unicode"/>
                <a:cs typeface="Lucida Sans Unicode"/>
              </a:rPr>
              <a:t> </a:t>
            </a:r>
            <a:r>
              <a:rPr sz="1550" dirty="0">
                <a:solidFill>
                  <a:srgbClr val="FFFFFF"/>
                </a:solidFill>
                <a:latin typeface="Lucida Sans Unicode"/>
                <a:cs typeface="Lucida Sans Unicode"/>
              </a:rPr>
              <a:t>Emergenc</a:t>
            </a:r>
            <a:r>
              <a:rPr lang="en-US" sz="1550" dirty="0">
                <a:solidFill>
                  <a:srgbClr val="FFFFFF"/>
                </a:solidFill>
                <a:latin typeface="Lucida Sans Unicode"/>
                <a:cs typeface="Lucida Sans Unicode"/>
              </a:rPr>
              <a:t>y</a:t>
            </a:r>
            <a:r>
              <a:rPr sz="1550" spc="30" dirty="0">
                <a:solidFill>
                  <a:srgbClr val="FFFFFF"/>
                </a:solidFill>
                <a:latin typeface="Lucida Sans Unicode"/>
                <a:cs typeface="Lucida Sans Unicode"/>
              </a:rPr>
              <a:t> </a:t>
            </a:r>
            <a:r>
              <a:rPr sz="1550" dirty="0">
                <a:solidFill>
                  <a:srgbClr val="FFFFFF"/>
                </a:solidFill>
                <a:latin typeface="Lucida Sans Unicode"/>
                <a:cs typeface="Lucida Sans Unicode"/>
              </a:rPr>
              <a:t>Operation</a:t>
            </a:r>
            <a:r>
              <a:rPr sz="1550" spc="30" dirty="0">
                <a:solidFill>
                  <a:srgbClr val="FFFFFF"/>
                </a:solidFill>
                <a:latin typeface="Lucida Sans Unicode"/>
                <a:cs typeface="Lucida Sans Unicode"/>
              </a:rPr>
              <a:t> </a:t>
            </a:r>
            <a:r>
              <a:rPr sz="1550" spc="-20" dirty="0">
                <a:solidFill>
                  <a:srgbClr val="FFFFFF"/>
                </a:solidFill>
                <a:latin typeface="Lucida Sans Unicode"/>
                <a:cs typeface="Lucida Sans Unicode"/>
              </a:rPr>
              <a:t>Centre</a:t>
            </a:r>
            <a:r>
              <a:rPr lang="en-US" sz="1550" spc="-20" dirty="0">
                <a:solidFill>
                  <a:srgbClr val="FFFFFF"/>
                </a:solidFill>
                <a:latin typeface="Lucida Sans Unicode"/>
                <a:cs typeface="Lucida Sans Unicode"/>
              </a:rPr>
              <a:t> </a:t>
            </a:r>
            <a:r>
              <a:rPr sz="1550" spc="-20" dirty="0">
                <a:solidFill>
                  <a:srgbClr val="FFFFFF"/>
                </a:solidFill>
                <a:latin typeface="Lucida Sans Unicode"/>
                <a:cs typeface="Lucida Sans Unicode"/>
              </a:rPr>
              <a:t>-</a:t>
            </a:r>
            <a:r>
              <a:rPr sz="1550" spc="30" dirty="0">
                <a:solidFill>
                  <a:srgbClr val="FFFFFF"/>
                </a:solidFill>
                <a:latin typeface="Lucida Sans Unicode"/>
                <a:cs typeface="Lucida Sans Unicode"/>
              </a:rPr>
              <a:t> </a:t>
            </a:r>
            <a:r>
              <a:rPr sz="1550" dirty="0">
                <a:solidFill>
                  <a:srgbClr val="FFFFFF"/>
                </a:solidFill>
                <a:latin typeface="Lucida Sans Unicode"/>
                <a:cs typeface="Lucida Sans Unicode"/>
              </a:rPr>
              <a:t>National</a:t>
            </a:r>
            <a:r>
              <a:rPr sz="1550" spc="30" dirty="0">
                <a:solidFill>
                  <a:srgbClr val="FFFFFF"/>
                </a:solidFill>
                <a:latin typeface="Lucida Sans Unicode"/>
                <a:cs typeface="Lucida Sans Unicode"/>
              </a:rPr>
              <a:t> </a:t>
            </a:r>
            <a:r>
              <a:rPr sz="1550" dirty="0">
                <a:solidFill>
                  <a:srgbClr val="FFFFFF"/>
                </a:solidFill>
                <a:latin typeface="Lucida Sans Unicode"/>
                <a:cs typeface="Lucida Sans Unicode"/>
              </a:rPr>
              <a:t>Disaster</a:t>
            </a:r>
            <a:r>
              <a:rPr sz="1550" spc="30" dirty="0">
                <a:solidFill>
                  <a:srgbClr val="FFFFFF"/>
                </a:solidFill>
                <a:latin typeface="Lucida Sans Unicode"/>
                <a:cs typeface="Lucida Sans Unicode"/>
              </a:rPr>
              <a:t> </a:t>
            </a:r>
            <a:r>
              <a:rPr sz="1550" dirty="0">
                <a:solidFill>
                  <a:srgbClr val="FFFFFF"/>
                </a:solidFill>
                <a:latin typeface="Lucida Sans Unicode"/>
                <a:cs typeface="Lucida Sans Unicode"/>
              </a:rPr>
              <a:t>Management</a:t>
            </a:r>
            <a:r>
              <a:rPr sz="1550" spc="30" dirty="0">
                <a:solidFill>
                  <a:srgbClr val="FFFFFF"/>
                </a:solidFill>
                <a:latin typeface="Lucida Sans Unicode"/>
                <a:cs typeface="Lucida Sans Unicode"/>
              </a:rPr>
              <a:t> </a:t>
            </a:r>
            <a:r>
              <a:rPr sz="1550" spc="-10" dirty="0">
                <a:solidFill>
                  <a:srgbClr val="FFFFFF"/>
                </a:solidFill>
                <a:latin typeface="Lucida Sans Unicode"/>
                <a:cs typeface="Lucida Sans Unicode"/>
              </a:rPr>
              <a:t>Authority</a:t>
            </a:r>
            <a:endParaRPr sz="1550" dirty="0">
              <a:latin typeface="Lucida Sans Unicode"/>
              <a:cs typeface="Lucida Sans Unicode"/>
            </a:endParaRPr>
          </a:p>
        </p:txBody>
      </p:sp>
      <p:sp>
        <p:nvSpPr>
          <p:cNvPr id="55" name="object 2">
            <a:extLst>
              <a:ext uri="{FF2B5EF4-FFF2-40B4-BE49-F238E27FC236}">
                <a16:creationId xmlns:a16="http://schemas.microsoft.com/office/drawing/2014/main" id="{9ACDBB97-E05F-4B3E-A37A-28B31B205610}"/>
              </a:ext>
            </a:extLst>
          </p:cNvPr>
          <p:cNvSpPr txBox="1"/>
          <p:nvPr/>
        </p:nvSpPr>
        <p:spPr>
          <a:xfrm>
            <a:off x="12524880" y="4233918"/>
            <a:ext cx="3820160" cy="1086901"/>
          </a:xfrm>
          <a:prstGeom prst="rect">
            <a:avLst/>
          </a:prstGeom>
        </p:spPr>
        <p:txBody>
          <a:bodyPr vert="horz" wrap="square" lIns="0" tIns="64135" rIns="0" bIns="0" rtlCol="0">
            <a:spAutoFit/>
          </a:bodyPr>
          <a:lstStyle/>
          <a:p>
            <a:pPr marL="12700">
              <a:lnSpc>
                <a:spcPct val="100000"/>
              </a:lnSpc>
              <a:spcBef>
                <a:spcPts val="505"/>
              </a:spcBef>
            </a:pPr>
            <a:r>
              <a:rPr lang="en-US" sz="1600" b="1" u="heavy" spc="-10" dirty="0">
                <a:solidFill>
                  <a:srgbClr val="F7FAFF"/>
                </a:solidFill>
                <a:uFill>
                  <a:solidFill>
                    <a:srgbClr val="F7FAFF"/>
                  </a:solidFill>
                </a:uFill>
                <a:latin typeface="Times New Roman"/>
                <a:cs typeface="Times New Roman"/>
              </a:rPr>
              <a:t>Sindh</a:t>
            </a:r>
            <a:r>
              <a:rPr sz="1600" b="1" u="heavy" spc="-10" dirty="0">
                <a:solidFill>
                  <a:srgbClr val="F7FAFF"/>
                </a:solidFill>
                <a:uFill>
                  <a:solidFill>
                    <a:srgbClr val="F7FAFF"/>
                  </a:solidFill>
                </a:uFill>
                <a:latin typeface="Times New Roman"/>
                <a:cs typeface="Times New Roman"/>
              </a:rPr>
              <a:t>:</a:t>
            </a:r>
            <a:endParaRPr sz="1600" dirty="0">
              <a:latin typeface="Times New Roman"/>
              <a:cs typeface="Times New Roman"/>
            </a:endParaRPr>
          </a:p>
          <a:p>
            <a:pPr marL="12700" marR="5080" algn="just">
              <a:lnSpc>
                <a:spcPct val="115399"/>
              </a:lnSpc>
              <a:spcBef>
                <a:spcPts val="90"/>
              </a:spcBef>
            </a:pPr>
            <a:r>
              <a:rPr lang="en-US" sz="1100" spc="60" dirty="0">
                <a:solidFill>
                  <a:srgbClr val="F7FAFF"/>
                </a:solidFill>
                <a:latin typeface="Times New Roman"/>
                <a:cs typeface="Times New Roman"/>
              </a:rPr>
              <a:t>Low to  moderate rainfall is expected in Sukkur, Larkana, Jacobabad, Khairpur, Karachi, Hyderabad, Tharparkar, Thatta, Badin, Mirpur Khas, and surrounding areas from 19</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to 24</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2025.</a:t>
            </a:r>
            <a:endParaRPr sz="1100" dirty="0">
              <a:latin typeface="Times New Roman"/>
              <a:cs typeface="Times New Roman"/>
            </a:endParaRPr>
          </a:p>
        </p:txBody>
      </p:sp>
      <p:sp>
        <p:nvSpPr>
          <p:cNvPr id="56" name="object 2">
            <a:extLst>
              <a:ext uri="{FF2B5EF4-FFF2-40B4-BE49-F238E27FC236}">
                <a16:creationId xmlns:a16="http://schemas.microsoft.com/office/drawing/2014/main" id="{B16EE6EB-8B6C-4F38-9C0F-36B95CB68E9B}"/>
              </a:ext>
            </a:extLst>
          </p:cNvPr>
          <p:cNvSpPr txBox="1"/>
          <p:nvPr/>
        </p:nvSpPr>
        <p:spPr>
          <a:xfrm>
            <a:off x="12560900" y="6659975"/>
            <a:ext cx="3820160" cy="892232"/>
          </a:xfrm>
          <a:prstGeom prst="rect">
            <a:avLst/>
          </a:prstGeom>
        </p:spPr>
        <p:txBody>
          <a:bodyPr vert="horz" wrap="square" lIns="0" tIns="64135" rIns="0" bIns="0" rtlCol="0">
            <a:spAutoFit/>
          </a:bodyPr>
          <a:lstStyle/>
          <a:p>
            <a:pPr marL="12700">
              <a:lnSpc>
                <a:spcPct val="100000"/>
              </a:lnSpc>
            </a:pPr>
            <a:r>
              <a:rPr lang="en-US" sz="1600" b="1" u="heavy" spc="-25" dirty="0">
                <a:solidFill>
                  <a:srgbClr val="F7FAFF"/>
                </a:solidFill>
                <a:uFill>
                  <a:solidFill>
                    <a:srgbClr val="F7FAFF"/>
                  </a:solidFill>
                </a:uFill>
                <a:latin typeface="Times New Roman"/>
                <a:cs typeface="Times New Roman"/>
              </a:rPr>
              <a:t>GB &amp; AJK:</a:t>
            </a:r>
          </a:p>
          <a:p>
            <a:pPr marL="12700" marR="5080" algn="just">
              <a:lnSpc>
                <a:spcPct val="115399"/>
              </a:lnSpc>
              <a:spcBef>
                <a:spcPts val="90"/>
              </a:spcBef>
            </a:pPr>
            <a:r>
              <a:rPr lang="en-US" sz="1100" spc="60" dirty="0">
                <a:solidFill>
                  <a:srgbClr val="F7FAFF"/>
                </a:solidFill>
                <a:latin typeface="Times New Roman"/>
                <a:cs typeface="Times New Roman"/>
              </a:rPr>
              <a:t>Isolated rainfall is expected in Astore, Skardu, Hunza, Shighar, Bagh, Neelum Valley, Muzaffarabad, and surrounding areas from 19</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to 24</a:t>
            </a:r>
            <a:r>
              <a:rPr lang="en-US" sz="1100" spc="60" baseline="30000" dirty="0">
                <a:solidFill>
                  <a:srgbClr val="F7FAFF"/>
                </a:solidFill>
                <a:latin typeface="Times New Roman"/>
                <a:cs typeface="Times New Roman"/>
              </a:rPr>
              <a:t>th</a:t>
            </a:r>
            <a:r>
              <a:rPr lang="en-US" sz="1100" spc="60" dirty="0">
                <a:solidFill>
                  <a:srgbClr val="F7FAFF"/>
                </a:solidFill>
                <a:latin typeface="Times New Roman"/>
                <a:cs typeface="Times New Roman"/>
              </a:rPr>
              <a:t> of July, 2025.</a:t>
            </a:r>
            <a:endParaRPr lang="en-US" sz="1100" dirty="0">
              <a:latin typeface="Times New Roman"/>
              <a:cs typeface="Times New Roman"/>
            </a:endParaRPr>
          </a:p>
        </p:txBody>
      </p:sp>
      <p:pic>
        <p:nvPicPr>
          <p:cNvPr id="52" name="Picture 51">
            <a:extLst>
              <a:ext uri="{FF2B5EF4-FFF2-40B4-BE49-F238E27FC236}">
                <a16:creationId xmlns:a16="http://schemas.microsoft.com/office/drawing/2014/main" id="{98824B5E-571E-44E7-8BB2-1745098625E0}"/>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4264" r="17571"/>
          <a:stretch/>
        </p:blipFill>
        <p:spPr>
          <a:xfrm>
            <a:off x="188115" y="980938"/>
            <a:ext cx="3647659" cy="3108753"/>
          </a:xfrm>
          <a:prstGeom prst="rect">
            <a:avLst/>
          </a:prstGeom>
        </p:spPr>
      </p:pic>
      <p:pic>
        <p:nvPicPr>
          <p:cNvPr id="58" name="Picture 57">
            <a:extLst>
              <a:ext uri="{FF2B5EF4-FFF2-40B4-BE49-F238E27FC236}">
                <a16:creationId xmlns:a16="http://schemas.microsoft.com/office/drawing/2014/main" id="{A05688F1-F2AF-47E5-987B-7AE610AD026B}"/>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4264" r="17571"/>
          <a:stretch/>
        </p:blipFill>
        <p:spPr>
          <a:xfrm>
            <a:off x="8443636" y="1070950"/>
            <a:ext cx="4005117" cy="3161460"/>
          </a:xfrm>
          <a:prstGeom prst="rect">
            <a:avLst/>
          </a:prstGeom>
        </p:spPr>
      </p:pic>
      <p:pic>
        <p:nvPicPr>
          <p:cNvPr id="60" name="Picture 59">
            <a:extLst>
              <a:ext uri="{FF2B5EF4-FFF2-40B4-BE49-F238E27FC236}">
                <a16:creationId xmlns:a16="http://schemas.microsoft.com/office/drawing/2014/main" id="{0B316530-9CCC-407C-AB4A-CFF5B79E0DDA}"/>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4264" r="17571"/>
          <a:stretch/>
        </p:blipFill>
        <p:spPr>
          <a:xfrm>
            <a:off x="4428399" y="4317880"/>
            <a:ext cx="3687501" cy="3162145"/>
          </a:xfrm>
          <a:prstGeom prst="rect">
            <a:avLst/>
          </a:prstGeom>
        </p:spPr>
      </p:pic>
      <p:pic>
        <p:nvPicPr>
          <p:cNvPr id="59" name="Picture 58">
            <a:extLst>
              <a:ext uri="{FF2B5EF4-FFF2-40B4-BE49-F238E27FC236}">
                <a16:creationId xmlns:a16="http://schemas.microsoft.com/office/drawing/2014/main" id="{048E0A4C-E63E-48F0-A204-B8EF3D8CDDBB}"/>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3329" r="17571"/>
          <a:stretch/>
        </p:blipFill>
        <p:spPr>
          <a:xfrm>
            <a:off x="395560" y="4437139"/>
            <a:ext cx="3595633" cy="3116536"/>
          </a:xfrm>
          <a:prstGeom prst="rect">
            <a:avLst/>
          </a:prstGeom>
        </p:spPr>
      </p:pic>
      <p:pic>
        <p:nvPicPr>
          <p:cNvPr id="61" name="Picture 60">
            <a:extLst>
              <a:ext uri="{FF2B5EF4-FFF2-40B4-BE49-F238E27FC236}">
                <a16:creationId xmlns:a16="http://schemas.microsoft.com/office/drawing/2014/main" id="{0ECCDAF9-2BD2-48FC-8A77-FECCD9695BC7}"/>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4264" r="17571"/>
          <a:stretch/>
        </p:blipFill>
        <p:spPr>
          <a:xfrm>
            <a:off x="8969731" y="4619779"/>
            <a:ext cx="3120448" cy="2654462"/>
          </a:xfrm>
          <a:prstGeom prst="rect">
            <a:avLst/>
          </a:prstGeom>
        </p:spPr>
      </p:pic>
      <p:sp>
        <p:nvSpPr>
          <p:cNvPr id="5" name="object 9">
            <a:extLst>
              <a:ext uri="{FF2B5EF4-FFF2-40B4-BE49-F238E27FC236}">
                <a16:creationId xmlns:a16="http://schemas.microsoft.com/office/drawing/2014/main" id="{D59337D6-5BA4-2690-F2EF-70ACFE68AB81}"/>
              </a:ext>
            </a:extLst>
          </p:cNvPr>
          <p:cNvSpPr txBox="1"/>
          <p:nvPr/>
        </p:nvSpPr>
        <p:spPr>
          <a:xfrm>
            <a:off x="8498781" y="870937"/>
            <a:ext cx="736600" cy="212879"/>
          </a:xfrm>
          <a:prstGeom prst="rect">
            <a:avLst/>
          </a:prstGeom>
        </p:spPr>
        <p:txBody>
          <a:bodyPr vert="horz" wrap="square" lIns="0" tIns="12700" rIns="0" bIns="0" rtlCol="0">
            <a:spAutoFit/>
          </a:bodyPr>
          <a:lstStyle/>
          <a:p>
            <a:pPr marL="12700">
              <a:lnSpc>
                <a:spcPct val="100000"/>
              </a:lnSpc>
              <a:spcBef>
                <a:spcPts val="100"/>
              </a:spcBef>
            </a:pPr>
            <a:r>
              <a:rPr lang="en-US" sz="1300" b="1" dirty="0">
                <a:solidFill>
                  <a:srgbClr val="FFFFFF"/>
                </a:solidFill>
                <a:latin typeface="Lucida Sans Unicode"/>
                <a:cs typeface="Lucida Sans Unicode"/>
              </a:rPr>
              <a:t>21</a:t>
            </a:r>
            <a:r>
              <a:rPr lang="en-US" sz="1300" b="1" baseline="30000" dirty="0">
                <a:solidFill>
                  <a:srgbClr val="FFFFFF"/>
                </a:solidFill>
                <a:latin typeface="Lucida Sans Unicode"/>
                <a:cs typeface="Lucida Sans Unicode"/>
              </a:rPr>
              <a:t>th</a:t>
            </a:r>
            <a:r>
              <a:rPr lang="en-US" sz="1300" b="1" dirty="0">
                <a:solidFill>
                  <a:srgbClr val="FFFFFF"/>
                </a:solidFill>
                <a:latin typeface="Lucida Sans Unicode"/>
                <a:cs typeface="Lucida Sans Unicode"/>
              </a:rPr>
              <a:t> </a:t>
            </a:r>
            <a:r>
              <a:rPr lang="en-US" sz="1300" b="1" baseline="30000" dirty="0">
                <a:solidFill>
                  <a:srgbClr val="FFFFFF"/>
                </a:solidFill>
                <a:latin typeface="Lucida Sans Unicode"/>
                <a:cs typeface="Lucida Sans Unicode"/>
              </a:rPr>
              <a:t> </a:t>
            </a:r>
            <a:r>
              <a:rPr lang="en-US" sz="1300" b="1" dirty="0">
                <a:solidFill>
                  <a:srgbClr val="FFFFFF"/>
                </a:solidFill>
                <a:latin typeface="Lucida Sans Unicode"/>
                <a:cs typeface="Lucida Sans Unicode"/>
              </a:rPr>
              <a:t>July</a:t>
            </a:r>
            <a:endParaRPr sz="1300" b="1" dirty="0">
              <a:latin typeface="Lucida Sans Unicode"/>
              <a:cs typeface="Lucida Sans Unicode"/>
            </a:endParaRPr>
          </a:p>
        </p:txBody>
      </p:sp>
      <p:sp>
        <p:nvSpPr>
          <p:cNvPr id="7" name="TextBox 6">
            <a:extLst>
              <a:ext uri="{FF2B5EF4-FFF2-40B4-BE49-F238E27FC236}">
                <a16:creationId xmlns:a16="http://schemas.microsoft.com/office/drawing/2014/main" id="{1AADB131-6BA4-CB7C-6C81-6DF95D6F91FB}"/>
              </a:ext>
            </a:extLst>
          </p:cNvPr>
          <p:cNvSpPr txBox="1"/>
          <p:nvPr/>
        </p:nvSpPr>
        <p:spPr>
          <a:xfrm>
            <a:off x="12496800" y="825500"/>
            <a:ext cx="3930976" cy="1015663"/>
          </a:xfrm>
          <a:prstGeom prst="rect">
            <a:avLst/>
          </a:prstGeom>
          <a:noFill/>
        </p:spPr>
        <p:txBody>
          <a:bodyPr wrap="square">
            <a:spAutoFit/>
          </a:bodyPr>
          <a:lstStyle/>
          <a:p>
            <a:pPr algn="just"/>
            <a:r>
              <a:rPr lang="en-US" sz="1200" b="1" dirty="0">
                <a:solidFill>
                  <a:schemeClr val="bg1"/>
                </a:solidFill>
                <a:latin typeface="Times New Roman" panose="02020603050405020304" pitchFamily="18" charset="0"/>
                <a:cs typeface="Times New Roman" panose="02020603050405020304" pitchFamily="18" charset="0"/>
              </a:rPr>
              <a:t>Moisture from the Bay of Bengal and the Arabian Sea, coupled with the influence of low-pressure systems developing in the surrounding regions, is expected to bring moderate to heavy rainfall across most parts of the country in the coming days. </a:t>
            </a:r>
          </a:p>
        </p:txBody>
      </p:sp>
      <p:pic>
        <p:nvPicPr>
          <p:cNvPr id="53" name="Picture 52">
            <a:extLst>
              <a:ext uri="{FF2B5EF4-FFF2-40B4-BE49-F238E27FC236}">
                <a16:creationId xmlns:a16="http://schemas.microsoft.com/office/drawing/2014/main" id="{5C6BE1C5-84AE-4E41-9D80-90B96D082B74}"/>
              </a:ext>
            </a:extLst>
          </p:cNvPr>
          <p:cNvPicPr>
            <a:picLocks noChangeAspect="1"/>
          </p:cNvPicPr>
          <p:nvPr/>
        </p:nvPicPr>
        <p:blipFill rotWithShape="1">
          <a:blip r:embed="rId10">
            <a:clrChange>
              <a:clrFrom>
                <a:srgbClr val="FFFFFF"/>
              </a:clrFrom>
              <a:clrTo>
                <a:srgbClr val="FFFFFF">
                  <a:alpha val="0"/>
                </a:srgbClr>
              </a:clrTo>
            </a:clrChange>
            <a:biLevel thresh="75000"/>
            <a:extLst>
              <a:ext uri="{BEBA8EAE-BF5A-486C-A8C5-ECC9F3942E4B}">
                <a14:imgProps xmlns:a14="http://schemas.microsoft.com/office/drawing/2010/main">
                  <a14:imgLayer r:embed="rId11">
                    <a14:imgEffect>
                      <a14:artisticPaintStrokes/>
                    </a14:imgEffect>
                    <a14:imgEffect>
                      <a14:sharpenSoften amount="-25000"/>
                    </a14:imgEffect>
                    <a14:imgEffect>
                      <a14:saturation sat="400000"/>
                    </a14:imgEffect>
                  </a14:imgLayer>
                </a14:imgProps>
              </a:ext>
            </a:extLst>
          </a:blip>
          <a:srcRect l="13025" t="4264" r="17571"/>
          <a:stretch/>
        </p:blipFill>
        <p:spPr>
          <a:xfrm>
            <a:off x="4545682" y="1164866"/>
            <a:ext cx="3498035" cy="2990707"/>
          </a:xfrm>
          <a:prstGeom prst="rect">
            <a:avLst/>
          </a:prstGeom>
        </p:spPr>
      </p:pic>
      <p:sp>
        <p:nvSpPr>
          <p:cNvPr id="39" name="object 9">
            <a:extLst>
              <a:ext uri="{FF2B5EF4-FFF2-40B4-BE49-F238E27FC236}">
                <a16:creationId xmlns:a16="http://schemas.microsoft.com/office/drawing/2014/main" id="{626AA98D-92D3-445C-BFC3-6C89E6383D6C}"/>
              </a:ext>
            </a:extLst>
          </p:cNvPr>
          <p:cNvSpPr txBox="1"/>
          <p:nvPr/>
        </p:nvSpPr>
        <p:spPr>
          <a:xfrm>
            <a:off x="58254" y="875969"/>
            <a:ext cx="736600" cy="212879"/>
          </a:xfrm>
          <a:prstGeom prst="rect">
            <a:avLst/>
          </a:prstGeom>
        </p:spPr>
        <p:txBody>
          <a:bodyPr vert="horz" wrap="square" lIns="0" tIns="12700" rIns="0" bIns="0" rtlCol="0">
            <a:spAutoFit/>
          </a:bodyPr>
          <a:lstStyle/>
          <a:p>
            <a:pPr marL="12700">
              <a:lnSpc>
                <a:spcPct val="100000"/>
              </a:lnSpc>
              <a:spcBef>
                <a:spcPts val="100"/>
              </a:spcBef>
            </a:pPr>
            <a:r>
              <a:rPr lang="en-US" sz="1300" b="1" dirty="0">
                <a:solidFill>
                  <a:srgbClr val="FFFFFF"/>
                </a:solidFill>
                <a:latin typeface="Lucida Sans Unicode"/>
                <a:cs typeface="Lucida Sans Unicode"/>
              </a:rPr>
              <a:t>19</a:t>
            </a:r>
            <a:r>
              <a:rPr lang="en-US" sz="1300" b="1" baseline="30000" dirty="0">
                <a:solidFill>
                  <a:srgbClr val="FFFFFF"/>
                </a:solidFill>
                <a:latin typeface="Lucida Sans Unicode"/>
                <a:cs typeface="Lucida Sans Unicode"/>
              </a:rPr>
              <a:t>th</a:t>
            </a:r>
            <a:r>
              <a:rPr lang="en-US" sz="1300" b="1" dirty="0">
                <a:solidFill>
                  <a:srgbClr val="FFFFFF"/>
                </a:solidFill>
                <a:latin typeface="Lucida Sans Unicode"/>
                <a:cs typeface="Lucida Sans Unicode"/>
              </a:rPr>
              <a:t> </a:t>
            </a:r>
            <a:r>
              <a:rPr lang="en-US" sz="1300" b="1" baseline="30000" dirty="0">
                <a:solidFill>
                  <a:srgbClr val="FFFFFF"/>
                </a:solidFill>
                <a:latin typeface="Lucida Sans Unicode"/>
                <a:cs typeface="Lucida Sans Unicode"/>
              </a:rPr>
              <a:t> </a:t>
            </a:r>
            <a:r>
              <a:rPr lang="en-US" sz="1300" b="1" dirty="0">
                <a:solidFill>
                  <a:srgbClr val="FFFFFF"/>
                </a:solidFill>
                <a:latin typeface="Lucida Sans Unicode"/>
                <a:cs typeface="Lucida Sans Unicode"/>
              </a:rPr>
              <a:t>July</a:t>
            </a:r>
            <a:endParaRPr sz="1300" b="1" dirty="0">
              <a:latin typeface="Lucida Sans Unicode"/>
              <a:cs typeface="Lucida Sans Unicod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TotalTime>
  <Words>342</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Black</vt:lpstr>
      <vt:lpstr>Calibri</vt:lpstr>
      <vt:lpstr>Lucida Sans Unicode</vt:lpstr>
      <vt:lpstr>Times New Roman</vt:lpstr>
      <vt:lpstr>Office Theme</vt:lpstr>
      <vt:lpstr>Weather Advisory (19th to 24th July,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Advisory (29th Oct to 3rd Nov,2024).pdf</dc:title>
  <dc:creator>Faiza Baloch</dc:creator>
  <cp:keywords>DAGGlR1kiRk,BAFSMuaj-OA</cp:keywords>
  <cp:lastModifiedBy>Faiza Ghous</cp:lastModifiedBy>
  <cp:revision>107</cp:revision>
  <dcterms:created xsi:type="dcterms:W3CDTF">2024-10-28T05:59:32Z</dcterms:created>
  <dcterms:modified xsi:type="dcterms:W3CDTF">2025-07-18T09:38:36Z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2024-10-28T00:00:00Z</vt:filetime>
  </property>
  <property fmtid="{D5CDD505-2E9C-101B-9397-08002B2CF9AE}" pid="3" name="Creator">
    <vt:lpwstr>Canva</vt:lpwstr>
  </property>
  <property fmtid="{D5CDD505-2E9C-101B-9397-08002B2CF9AE}" pid="4" name="LastSaved">
    <vt:filetime>2024-10-28T00:00:00Z</vt:filetime>
  </property>
  <property fmtid="{D5CDD505-2E9C-101B-9397-08002B2CF9AE}" pid="5" name="Producer">
    <vt:lpwstr>Canva</vt:lpwstr>
  </property>
</Properties>
</file>